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6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5608"/>
    <p:restoredTop sz="94746"/>
  </p:normalViewPr>
  <p:slideViewPr>
    <p:cSldViewPr snapToGrid="0" snapToObjects="1">
      <p:cViewPr varScale="1">
        <p:scale>
          <a:sx d="100" n="96"/>
          <a:sy d="100" n="96"/>
        </p:scale>
        <p:origin x="149" y="67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1" Type="http://schemas.openxmlformats.org/officeDocument/2006/relationships/slide" Target="slides/slide60.xml" /><Relationship Id="rId62" Type="http://schemas.openxmlformats.org/officeDocument/2006/relationships/slide" Target="slides/slide61.xml" /><Relationship Id="rId63" Type="http://schemas.openxmlformats.org/officeDocument/2006/relationships/slide" Target="slides/slide62.xml" /><Relationship Id="rId64" Type="http://schemas.openxmlformats.org/officeDocument/2006/relationships/slide" Target="slides/slide63.xml" /><Relationship Id="rId65" Type="http://schemas.openxmlformats.org/officeDocument/2006/relationships/notesMaster" Target="notesMasters/notesMaster1.xml" /><Relationship Id="rId68" Type="http://schemas.openxmlformats.org/officeDocument/2006/relationships/theme" Target="theme/theme1.xml" /><Relationship Id="rId67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6" Type="http://schemas.openxmlformats.org/officeDocument/2006/relationships/presProps" Target="presProps.xml" /><Relationship Id="rId71" Type="http://schemas.microsoft.com/office/2015/10/relationships/revisionInfo" Target="revisionInfo.xml" /><Relationship Id="rId70" Type="http://schemas.microsoft.com/office/2016/11/relationships/changesInfo" Target="changesInfos/changesInfo1.xml" /><Relationship Id="rId69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29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30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32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33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3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go through the principles of data vis. Clarity, simplicity, message. Using </a:t>
            </a:r>
            <a:r>
              <a:rPr>
                <a:latin typeface="Courier"/>
              </a:rPr>
              <a:t>ggplot2</a:t>
            </a:r>
            <a:r>
              <a:rPr/>
              <a:t>, a package form </a:t>
            </a:r>
            <a:r>
              <a:rPr>
                <a:latin typeface="Courier"/>
              </a:rPr>
              <a:t>tidyverse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Say that though you can’t see this ../Images properly, this image is in the handout.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29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now get to draw graphs!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30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will become more clear once we see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32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Explain a couple of things you can add on using the + 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33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Get them to type this code in and draw the graph. The graph they should get is on the next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35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A02FF-7FFD-AC45-B155-681BF1342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05D75-9624-FE43-B035-A555CD4D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BAAE9-577D-C946-AFE8-41DF5C5BC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2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9C3A-BDEB-8244-8422-7956AAC1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E862B-0DE2-3546-8A16-EF9FC8627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F9620-5373-184C-B8F5-50065A61F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4F3A6-4228-A942-96A3-49443D40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E4871-5F4F-B94F-9B11-1C555D909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2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38292-5D68-B247-8578-68BF58724D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19345-E9D9-B14B-84E7-1A862142E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CB5C-0678-1F4D-B658-CD6CF9D9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9C839-DEA1-0746-8BE3-D4D2081A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015C-D92F-4B4D-B0E1-822256A0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7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C0B75-05BF-0C4A-B1B8-CDACCCCC7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01E6F-DF5F-E24C-956E-3AB41B8F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2973E-B8AF-BB41-A0AC-171B48402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30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130-253A-E043-BB2B-EC3ECCCD0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10AC4-187A-054C-904A-013E8FEA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17D9A-A462-764F-948F-6E2672371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18ABA-33D1-C146-8DCF-F6E1DE373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915FA-4DCD-4742-A0A8-0BBC88D8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61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1FE2-61CD-2E40-A43A-EED9A845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B83AA-6B3D-8243-8929-B2C82ECF0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6ADC3-E655-2545-8043-D0E704EC2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4AC6B-30BF-934E-8AF0-9D5135BFE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5FC3D-A9D9-034E-B4AD-B7DE0F07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BA704-A97B-664F-A29E-263BEBA6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A9F1-BC89-7C4A-9214-A5BE0AB1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6BC88-A191-1B4E-93B6-022477DE4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B24D5-81F4-224A-9969-38BBFCB09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088AE-0C84-A44B-91C7-8F963F2A07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BF671-0E0E-DA40-8680-D83784EC8B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B2AD7-AEE2-F646-8BCC-E8703194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72F84-EA31-7E4D-BD1E-9CA444C8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D3C69E-19B8-F34F-AF8D-F27A144D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3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E5ED7-24E2-9543-B176-0ABE3B6AC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6C28B-9F3E-F143-B91E-2841159F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3EF2D-1DB9-D144-8D7B-316B50AE1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1CC1C-A842-D34E-A7B6-6E5A2425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6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BEAA5F-BD3F-2747-9C1C-6F653640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8B9E6E-039F-0249-801B-6103C5AB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30358-4592-D84F-A0EA-8BF2628A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6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F591-01B8-0146-8E9C-D716C0C11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14410-E74E-EB49-B1DA-68B0A4BEA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B627E-8FEB-F94E-BF40-9FEE8A4DC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E7052-D7F9-5A4A-8AAC-08CD16D2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0EF0C-418B-5942-87FD-8BBC8C06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7A0CA-D356-CB44-91BC-5159B62A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5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D49E9-4D8D-4D4F-A028-4A969AA5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CF626B-504D-3E42-84BE-0CAC53A8BF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9CD8F-2308-8642-874A-ED0D25A22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D8BE4-CF48-F245-8411-0DAA33FED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3DFB9-F5F2-564E-9042-336BA46E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53F0D-14C8-8441-AFFB-716C63E1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79980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691513-1FAA-0E4F-BF0A-F546F01B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AB061-79B5-4A4B-9136-7AD1C74E05A4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8850B-4EFB-D54B-BB8F-35702D7E7239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E6D32-4C03-264D-8FDB-034DA7582E3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506E4-A05F-654F-91C2-F1C380EB4C9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BDFA0-6157-4E4F-AB3A-F72514A6DC72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04113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30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7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linicianCoders/ClinicianCoders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28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png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png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2.png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1.png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2.png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3.png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4.png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5.png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6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7.png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8.png" /></Relationships>
</file>

<file path=ppt/slides/_rels/slide5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9.png" /></Relationships>
</file>

<file path=ppt/slides/_rels/slide5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0.png" /></Relationships>
</file>

<file path=ppt/slides/_rels/slide5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1.png" /></Relationships>
</file>

<file path=ppt/slides/_rels/slide6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studio.com/wp-content/uploads/2015/03/ggplot2-cheatsheet.pdf" TargetMode="External" /><Relationship Id="rId3" Type="http://schemas.openxmlformats.org/officeDocument/2006/relationships/hyperlink" Target="http://www.sthda.com/english/articles/24-ggpubr-publication-ready-plots/" TargetMode="External" /><Relationship Id="rId4" Type="http://schemas.openxmlformats.org/officeDocument/2006/relationships/hyperlink" Target="https://clauswilke.com/dataviz/" TargetMode="External" /><Relationship Id="rId5" Type="http://schemas.openxmlformats.org/officeDocument/2006/relationships/image" Target="../media/image42.png" /></Relationships>
</file>

<file path=ppt/slides/_rels/slide6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 Visualisation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6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47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48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95500" y="1816100"/>
            <a:ext cx="8013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48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0900" y="1816100"/>
            <a:ext cx="7950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00" y="1816100"/>
            <a:ext cx="7835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47900" y="1816100"/>
            <a:ext cx="7696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95500" y="1816100"/>
            <a:ext cx="8001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ClinicianCodersBranding_FINAL_CMYK_Colou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260600"/>
            <a:ext cx="10515600" cy="345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63900" y="1816100"/>
            <a:ext cx="5664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0900" y="1816100"/>
            <a:ext cx="79375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7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08200" y="1816100"/>
            <a:ext cx="797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7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00" y="1816100"/>
            <a:ext cx="7823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6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97100" y="1816100"/>
            <a:ext cx="77978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6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97200" y="1816100"/>
            <a:ext cx="6184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General data visualisation tips</a:t>
            </a:r>
          </a:p>
          <a:p>
            <a:pPr lvl="0"/>
            <a:r>
              <a:rPr/>
              <a:t>Visualising data in R with </a:t>
            </a:r>
            <a:r>
              <a:rPr>
                <a:latin typeface="Courier"/>
              </a:rPr>
              <a:t>ggplot2</a:t>
            </a:r>
          </a:p>
          <a:p>
            <a:pPr lvl="0"/>
            <a:r>
              <a:rPr/>
              <a:t>Materials found in: </a:t>
            </a:r>
            <a:r>
              <a:rPr>
                <a:hlinkClick r:id="rId2"/>
              </a:rPr>
              <a:t>https://github.com/ClinicianCoders/ClinicianCoders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Visualising data in R</a:t>
            </a:r>
          </a:p>
        </p:txBody>
      </p:sp>
      <p:pic>
        <p:nvPicPr>
          <p:cNvPr descr="fig:  ../Images/R4D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749800" y="1816100"/>
            <a:ext cx="26797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This book is helpful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 are many ways to plot graphs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Base R has visualisation commands</a:t>
            </a:r>
          </a:p>
          <a:p>
            <a:pPr lvl="0"/>
            <a:r>
              <a:rPr>
                <a:latin typeface="Courier"/>
              </a:rPr>
              <a:t>ggplot2</a:t>
            </a:r>
            <a:r>
              <a:rPr/>
              <a:t> package (part of </a:t>
            </a:r>
            <a:r>
              <a:rPr>
                <a:latin typeface="Courier"/>
              </a:rPr>
              <a:t>tidyverse</a:t>
            </a:r>
            <a:r>
              <a:rPr/>
              <a:t>):</a:t>
            </a:r>
          </a:p>
          <a:p>
            <a:pPr lvl="1"/>
            <a:r>
              <a:rPr/>
              <a:t>Grammar of graphics - layered structure.</a:t>
            </a:r>
          </a:p>
          <a:p>
            <a:pPr lvl="0"/>
            <a:r>
              <a:rPr/>
              <a:t>To load it now: </a:t>
            </a:r>
            <a:r>
              <a:rPr>
                <a:latin typeface="Courier"/>
              </a:rPr>
              <a:t>library(ggplot2)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Structure of a ggplot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It takes a while to get used to the structure.</a:t>
            </a:r>
          </a:p>
          <a:p>
            <a:pPr lvl="0"/>
            <a:r>
              <a:rPr/>
              <a:t>There are different forms of syntax.</a:t>
            </a:r>
          </a:p>
          <a:p>
            <a:pPr lvl="0"/>
            <a:r>
              <a:rPr/>
              <a:t>The base skeleton:</a:t>
            </a:r>
          </a:p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df)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style_of_plot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col_name_1,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col_name_2))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ggplot is very versatile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You use the same syntax structure to produce different types of graphs.</a:t>
            </a:r>
          </a:p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df)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style_of_plot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col_name_1,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col_name_2))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other_arguments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is a ‘geom’?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 </a:t>
            </a:r>
            <a:r>
              <a:rPr>
                <a:latin typeface="Courier"/>
              </a:rPr>
              <a:t>geom</a:t>
            </a:r>
            <a:r>
              <a:rPr/>
              <a:t> is a visual aspect of a graph.</a:t>
            </a:r>
          </a:p>
          <a:p>
            <a:pPr lvl="1"/>
            <a:r>
              <a:rPr/>
              <a:t>dots</a:t>
            </a:r>
          </a:p>
          <a:p>
            <a:pPr lvl="1"/>
            <a:r>
              <a:rPr/>
              <a:t>lines</a:t>
            </a:r>
          </a:p>
          <a:p>
            <a:pPr lvl="1"/>
            <a:r>
              <a:rPr/>
              <a:t>bars</a:t>
            </a:r>
          </a:p>
          <a:p>
            <a:pPr lvl="0"/>
            <a:r>
              <a:rPr/>
              <a:t>Look at the </a:t>
            </a:r>
            <a:r>
              <a:rPr>
                <a:latin typeface="Courier"/>
              </a:rPr>
              <a:t>ggplot2</a:t>
            </a:r>
            <a:r>
              <a:rPr/>
              <a:t> cheatsheet for more options.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Let’s create a line graph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crp))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Adding a linetype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linetype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Adding colour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colour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032000" y="1816100"/>
            <a:ext cx="8128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9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multiple geoms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geom_point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colour =</a:t>
            </a:r>
            <a:r>
              <a:rPr>
                <a:latin typeface="Courier"/>
              </a:rPr>
              <a:t> sex))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crp))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Bar Graph</a:t>
            </a:r>
          </a:p>
        </p:txBody>
      </p:sp>
      <p:pic>
        <p:nvPicPr>
          <p:cNvPr descr="../Images/GraphTyp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866900"/>
            <a:ext cx="105156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Drawing a bar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geom_bar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vital_status))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3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Adding a second aesthetic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geom_bar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Standardising proportions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sex_vit_prop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cchic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group_by</a:t>
            </a:r>
            <a:r>
              <a:rPr>
                <a:latin typeface="Courier"/>
              </a:rPr>
              <a:t>(vital_status, sex)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summarize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n</a:t>
            </a:r>
            <a:r>
              <a:rPr>
                <a:latin typeface="Courier"/>
              </a:rPr>
              <a:t>())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mutate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n_total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sum</a:t>
            </a:r>
            <a:r>
              <a:rPr>
                <a:latin typeface="Courier"/>
              </a:rPr>
              <a:t>(n), </a:t>
            </a:r>
            <a:br/>
            <a:r>
              <a:rPr>
                <a:latin typeface="Courier"/>
              </a:rPr>
              <a:t>         </a:t>
            </a:r>
            <a:r>
              <a:rPr>
                <a:solidFill>
                  <a:srgbClr val="7D9029"/>
                </a:solidFill>
                <a:latin typeface="Courier"/>
              </a:rPr>
              <a:t>prop =</a:t>
            </a:r>
            <a:r>
              <a:rPr>
                <a:latin typeface="Courier"/>
              </a:rPr>
              <a:t> n</a:t>
            </a:r>
            <a:r>
              <a:rPr>
                <a:solidFill>
                  <a:srgbClr val="4070A0"/>
                </a:solidFill>
                <a:latin typeface="Courier"/>
              </a:rPr>
              <a:t>/</a:t>
            </a:r>
            <a:r>
              <a:rPr>
                <a:latin typeface="Courier"/>
              </a:rPr>
              <a:t>n_total)</a:t>
            </a:r>
            <a:br/>
            <a:br/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70100" y="1816100"/>
            <a:ext cx="8039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Changing position of bars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</a:t>
            </a:r>
          </a:p>
        </p:txBody>
      </p:sp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9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Scales and themes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Further modifications to the plot can be made through </a:t>
            </a:r>
            <a:r>
              <a:rPr>
                <a:latin typeface="Courier"/>
              </a:rPr>
              <a:t>scales</a:t>
            </a:r>
            <a:r>
              <a:rPr/>
              <a:t> + </a:t>
            </a:r>
            <a:r>
              <a:rPr>
                <a:latin typeface="Courier"/>
              </a:rPr>
              <a:t>themes</a:t>
            </a:r>
            <a:r>
              <a:rPr/>
              <a:t> functions</a:t>
            </a:r>
          </a:p>
          <a:p>
            <a:pPr lvl="0"/>
            <a:r>
              <a:rPr/>
              <a:t>These can modify crucial aspects such as the limits of the axis using </a:t>
            </a:r>
            <a:r>
              <a:rPr>
                <a:latin typeface="Courier"/>
              </a:rPr>
              <a:t>scales</a:t>
            </a:r>
          </a:p>
          <a:p>
            <a:pPr lvl="0"/>
            <a:r>
              <a:rPr/>
              <a:t>To aesthetic features, such as the colour/axis titles.</a:t>
            </a:r>
          </a:p>
        </p:txBody>
      </p:sp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Improving the x-axis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</a:p>
        </p:txBody>
      </p:sp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2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Improving the y-axis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</a:t>
            </a:r>
          </a:p>
        </p:txBody>
      </p:sp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23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Improving the colours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scale_fill_manual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"Gender"</a:t>
            </a:r>
            <a:r>
              <a:rPr>
                <a:latin typeface="Courier"/>
              </a:rPr>
              <a:t>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values =</a:t>
            </a:r>
            <a:r>
              <a:rPr>
                <a:latin typeface="Courier"/>
              </a:rPr>
              <a:t> ggpubr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get_palette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"jama"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"female"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"male"</a:t>
            </a:r>
            <a:r>
              <a:rPr>
                <a:latin typeface="Courier"/>
              </a:rPr>
              <a:t>))</a:t>
            </a:r>
          </a:p>
        </p:txBody>
      </p:sp>
    </p:spTree>
  </p:cSld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2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Changing the overall 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plot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scale_fill_manual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"Gender"</a:t>
            </a:r>
            <a:r>
              <a:rPr>
                <a:latin typeface="Courier"/>
              </a:rPr>
              <a:t>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values =</a:t>
            </a:r>
            <a:r>
              <a:rPr>
                <a:latin typeface="Courier"/>
              </a:rPr>
              <a:t> ggpubr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get_palette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"jama"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"female"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"male"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theme_bw</a:t>
            </a:r>
            <a:r>
              <a:rPr>
                <a:latin typeface="Courier"/>
              </a:rPr>
              <a:t>()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09800" y="1816100"/>
            <a:ext cx="7772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2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Open up the R script called </a:t>
            </a:r>
            <a:r>
              <a:rPr>
                <a:latin typeface="Courier"/>
              </a:rPr>
              <a:t>Workshop5.R</a:t>
            </a:r>
            <a:r>
              <a:rPr/>
              <a:t>.</a:t>
            </a:r>
          </a:p>
          <a:p>
            <a:pPr lvl="0"/>
            <a:r>
              <a:rPr/>
              <a:t>Run through the commands in it.</a:t>
            </a:r>
          </a:p>
          <a:p>
            <a:pPr lvl="0"/>
            <a:r>
              <a:rPr/>
              <a:t>Make an expectation for each plot, before command is run. How does this compare to the actual plot?</a:t>
            </a:r>
          </a:p>
          <a:p>
            <a:pPr lvl="0"/>
            <a:r>
              <a:rPr/>
              <a:t>Extra: how would I save a plot?</a:t>
            </a:r>
          </a:p>
        </p:txBody>
      </p:sp>
    </p:spTree>
  </p:cSld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1FE2-61CD-2E40-A43A-EED9A845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Useful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B83AA-6B3D-8243-8929-B2C82ECF02B5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>
                <a:hlinkClick r:id="rId2"/>
              </a:rPr>
              <a:t>ggplot cheatsheet</a:t>
            </a:r>
          </a:p>
          <a:p>
            <a:pPr lvl="0"/>
            <a:r>
              <a:rPr>
                <a:hlinkClick r:id="rId3"/>
              </a:rPr>
              <a:t>ggpubr</a:t>
            </a:r>
          </a:p>
          <a:p>
            <a:pPr lvl="0"/>
            <a:r>
              <a:rPr>
                <a:hlinkClick r:id="rId4"/>
              </a:rPr>
              <a:t>Fundamentals of Data Visualization</a:t>
            </a:r>
          </a:p>
        </p:txBody>
      </p:sp>
      <p:pic>
        <p:nvPicPr>
          <p:cNvPr descr="../Images/fundaamentals_of_data_viz.png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099300" y="1816100"/>
            <a:ext cx="3314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130-253A-E043-BB2B-EC3ECCCD0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Create your own plots now!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816100"/>
            <a:ext cx="7912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47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</dc:title>
  <dc:creator/>
  <cp:keywords/>
  <dcterms:created xsi:type="dcterms:W3CDTF">2022-10-09T12:19:16Z</dcterms:created>
  <dcterms:modified xsi:type="dcterms:W3CDTF">2022-10-09T12:19:16Z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